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905435272767196"/>
          <c:y val="0.18598434340192146"/>
          <c:w val="0.80179031517208654"/>
          <c:h val="0.7248575676913233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5"/>
          <c:dPt>
            <c:idx val="0"/>
            <c:bubble3D val="0"/>
          </c:dPt>
          <c:dLbls>
            <c:dLbl>
              <c:idx val="0"/>
              <c:layout>
                <c:manualLayout>
                  <c:x val="-0.41537062322494128"/>
                  <c:y val="-1.63203464946762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8.5719009659044609E-3"/>
                  <c:y val="-7.696117877170536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Sheet1!$B$1:$E$1</c:f>
              <c:strCache>
                <c:ptCount val="4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  <c:pt idx="3">
                  <c:v>транзитные потребители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33271.9</c:v>
                </c:pt>
                <c:pt idx="1">
                  <c:v>3227.7</c:v>
                </c:pt>
                <c:pt idx="2">
                  <c:v>5346.5</c:v>
                </c:pt>
                <c:pt idx="3">
                  <c:v>4020.5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46"/>
      </c:pieChart>
    </c:plotArea>
    <c:plotVisOnly val="1"/>
    <c:dispBlanksAs val="zero"/>
    <c:showDLblsOverMax val="0"/>
  </c:chart>
  <c:txPr>
    <a:bodyPr/>
    <a:lstStyle/>
    <a:p>
      <a:pPr>
        <a:defRPr sz="9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030416438700461E-2"/>
                  <c:y val="6.41342881094019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9624970690059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597499804600397E-2"/>
                  <c:y val="3.20671440547009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633330728004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транзитные потребители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31.371400000000001</c:v>
                </c:pt>
                <c:pt idx="1">
                  <c:v>3.3439000000000001</c:v>
                </c:pt>
                <c:pt idx="2">
                  <c:v>5.5477999999999996</c:v>
                </c:pt>
                <c:pt idx="3">
                  <c:v>4.0026000000000002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329166341000661E-3"/>
                  <c:y val="-6.41342881094019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транзитные потребители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33.271900000000002</c:v>
                </c:pt>
                <c:pt idx="1">
                  <c:v>3.2277</c:v>
                </c:pt>
                <c:pt idx="2">
                  <c:v>5.3464999999999998</c:v>
                </c:pt>
                <c:pt idx="3">
                  <c:v>4.0205000000000002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0809216"/>
        <c:axId val="150843776"/>
      </c:barChart>
      <c:catAx>
        <c:axId val="15080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50843776"/>
        <c:crosses val="autoZero"/>
        <c:auto val="1"/>
        <c:lblAlgn val="ctr"/>
        <c:lblOffset val="100"/>
        <c:noMultiLvlLbl val="0"/>
      </c:catAx>
      <c:valAx>
        <c:axId val="15084377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1508092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9131115418123597"/>
          <c:y val="1.7621960385278031E-2"/>
          <c:w val="0.48370834510648819"/>
          <c:h val="0.1829039233144085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"/>
          <c:dLbls>
            <c:dLbl>
              <c:idx val="0"/>
              <c:layout>
                <c:manualLayout>
                  <c:x val="-0.46638724745019605"/>
                  <c:y val="-2.20826572913687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1249791538002713E-2"/>
                  <c:y val="-1.86832836560604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3715450722398517E-2"/>
                  <c:y val="1.28559983369420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15842.4</c:v>
                </c:pt>
                <c:pt idx="1">
                  <c:v>3188.7</c:v>
                </c:pt>
                <c:pt idx="2">
                  <c:v>6126.7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60"/>
      </c:pieChart>
    </c:plotArea>
    <c:plotVisOnly val="1"/>
    <c:dispBlanksAs val="zero"/>
    <c:showDLblsOverMax val="0"/>
  </c:chart>
  <c:txPr>
    <a:bodyPr/>
    <a:lstStyle/>
    <a:p>
      <a:pPr>
        <a:defRPr sz="1200" b="1">
          <a:latin typeface="Calibri" pitchFamily="34" charset="0"/>
          <a:cs typeface="Calibri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6458317050033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14.8818</c:v>
                </c:pt>
                <c:pt idx="1">
                  <c:v>3.3062999999999998</c:v>
                </c:pt>
                <c:pt idx="2">
                  <c:v>6.0156999999999998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15.8424</c:v>
                </c:pt>
                <c:pt idx="1">
                  <c:v>3.1886999999999999</c:v>
                </c:pt>
                <c:pt idx="2">
                  <c:v>6.1266999999999996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2795392"/>
        <c:axId val="152805376"/>
      </c:barChart>
      <c:catAx>
        <c:axId val="15279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2805376"/>
        <c:crosses val="autoZero"/>
        <c:auto val="1"/>
        <c:lblAlgn val="ctr"/>
        <c:lblOffset val="100"/>
        <c:noMultiLvlLbl val="0"/>
      </c:catAx>
      <c:valAx>
        <c:axId val="15280537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152795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361129501662046"/>
          <c:y val="5.0818270662958354E-2"/>
          <c:w val="0.42945576229599897"/>
          <c:h val="0.13596464799579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48873-F9EB-4152-8D44-C6523E4B91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663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ДИНАМИКА </a:t>
            </a:r>
          </a:p>
          <a:p>
            <a:pPr algn="ctr" fontAlgn="base"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объемов оказанных услуг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подачи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воды по распределительным сетям </a:t>
            </a: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по группам за 2017-2018гг</a:t>
            </a:r>
            <a:endParaRPr lang="kk-KZ" b="1" dirty="0">
              <a:solidFill>
                <a:srgbClr val="FF0000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35199"/>
              </p:ext>
            </p:extLst>
          </p:nvPr>
        </p:nvGraphicFramePr>
        <p:xfrm>
          <a:off x="20024" y="1700808"/>
          <a:ext cx="3816423" cy="4221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67184" y="1208585"/>
            <a:ext cx="16658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(45866,6 тыс.м </a:t>
            </a:r>
            <a:r>
              <a:rPr lang="kk-KZ" sz="1600" b="1" u="sng" baseline="4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kk-KZ" sz="1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16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69269506"/>
              </p:ext>
            </p:extLst>
          </p:nvPr>
        </p:nvGraphicFramePr>
        <p:xfrm>
          <a:off x="3995936" y="2204864"/>
          <a:ext cx="5148064" cy="43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2160" y="652901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(млн.м3)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72400" y="6597352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СЛАЙД27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663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ДИНАМИКА </a:t>
            </a:r>
          </a:p>
          <a:p>
            <a:pPr algn="ctr" fontAlgn="base">
              <a:spcAft>
                <a:spcPct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объемов оказанных услуг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отвода сточных вод </a:t>
            </a:r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по группам за 2017-2018гг</a:t>
            </a:r>
            <a:endParaRPr lang="kk-KZ" b="1" dirty="0">
              <a:solidFill>
                <a:srgbClr val="FF0000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102948"/>
              </p:ext>
            </p:extLst>
          </p:nvPr>
        </p:nvGraphicFramePr>
        <p:xfrm>
          <a:off x="92609" y="1984371"/>
          <a:ext cx="4263367" cy="470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1494963"/>
            <a:ext cx="2256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(25157,8 тыс.м </a:t>
            </a:r>
            <a:r>
              <a:rPr lang="kk-KZ" b="1" u="sng" baseline="4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kk-KZ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67899378"/>
              </p:ext>
            </p:extLst>
          </p:nvPr>
        </p:nvGraphicFramePr>
        <p:xfrm>
          <a:off x="4211960" y="2204864"/>
          <a:ext cx="493204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8144" y="645333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(млн.м3)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400" y="6597352"/>
            <a:ext cx="9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СЛАЙД 28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Нурдаулет Касымбеков</dc:creator>
  <cp:lastModifiedBy>Нурдаулет Касымбеков</cp:lastModifiedBy>
  <cp:revision>1</cp:revision>
  <dcterms:created xsi:type="dcterms:W3CDTF">2019-04-29T04:28:32Z</dcterms:created>
  <dcterms:modified xsi:type="dcterms:W3CDTF">2019-04-29T04:28:41Z</dcterms:modified>
</cp:coreProperties>
</file>